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slide" Target="slides/slide16.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f7e5918f30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f7e5918f30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 dia de hoy, usetedes aprenderan mas de los fosiles, especificamente los museos y paleontologos.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f7e5918f3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f7e5918f3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Cuando un paleontologo descubre un fosil, lo estudia en el sitio antes de ir a una colecion publico o privado para estudiarlo mas. Museos guardan los fosiles en coleciones publicos que, para los museos mas grandes que el Museo Americano de Historia Natural, incluso cientos de milles especimenes. Esas especimenes ser estudiaban por otras paleontologos y scientificos, que usan esos para investigacion.</a:t>
            </a:r>
            <a:endParaRPr sz="130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f7e5918f30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3f7e5918f30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Cuando un paleontologo analizo un fosil, busca caracteristicas que son similares de animales que viven hoy. Por ejemplo, en un fosil de un cranio, un paleontologo busca caracteristicas en los dientes para molares, caninos, y similar. Una vez que el paleontologo describe el especimen es unico, lo describen en un articulo scientifico muy largo.  </a:t>
            </a:r>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7e5918f3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7e5918f3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Ahora, nosotros vamos a mirar unos ejemplos de especies prehistoricas que ustedes puedan mirar en el museo de San Juan Raya, y otros que no estan aya. Digan me se puedan adivinar que hacian esas animales cuando estaban vimos.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f7e5918f3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f7e5918f3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Esos son Cerithium, un genero de gasteropodo que viven en oceanos shallow. Comieron animales pequinitos, especialmente plankton. Fue comido por tortugas, reptiles marinos, y mucho otras animales carnivoros.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7e5918f3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f7e5918f3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Esos son Trigonia, un genero de gasteropodo que existen durante el Cretacio temprano. Comieron plankton, plantas, minerales en la agua, y animales muertos. Fue comido para los mismos animales que comen los Cerithium.</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f33949415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f33949415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lang="en">
                <a:solidFill>
                  <a:schemeClr val="dk1"/>
                </a:solidFill>
              </a:rPr>
              <a:t>Una especie de reptil marino que existen durante el Jurásico tarde y el Cretácico inferior. Tenía una gran cuello y come pescados. Fue comido por Mosasaurus y sus relativos.</a:t>
            </a:r>
            <a:endParaRPr sz="4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f3394941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f3394941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lang="en">
                <a:solidFill>
                  <a:schemeClr val="dk1"/>
                </a:solidFill>
              </a:rPr>
              <a:t>Un grupo gigante de especies de moluscos con conchas en espiral. Ellos comieron pescados, plankton, y otras pequeno animales. Esa grupo de animales existen por más de TRESCIENTOS millones de años. Ellos fueron comido por muchas grandes predadores que tenían garras poderosos.</a:t>
            </a:r>
            <a:endParaRPr sz="4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f7e5918f30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f7e5918f30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lang="en">
                <a:solidFill>
                  <a:schemeClr val="dk1"/>
                </a:solidFill>
              </a:rPr>
              <a:t>Un grupo gigante de especies de moluscos con conchas en espiral. Ellos comieron pescados, plankton, y otras pequeno animales. Esa grupo de animales existen </a:t>
            </a:r>
            <a:endParaRPr sz="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El dia de hoy, usetedes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f33949415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f33949415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f33949415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f33949415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339494150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f339494150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f37969991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f3796999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f379699914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f379699914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f339494150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f339494150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jpg"/><Relationship Id="rId4" Type="http://schemas.openxmlformats.org/officeDocument/2006/relationships/image" Target="../media/image11.jpg"/><Relationship Id="rId5"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a:t>Paleontologos y Museos y la Importancia de Los Dos</a:t>
            </a:r>
            <a:endParaRPr b="1"/>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Presentacion #4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3026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Que pasa Cuando se Descubre un Fosil?</a:t>
            </a:r>
            <a:endParaRPr b="1"/>
          </a:p>
        </p:txBody>
      </p:sp>
      <p:pic>
        <p:nvPicPr>
          <p:cNvPr id="61" name="Google Shape;61;p14" title="images.jpg"/>
          <p:cNvPicPr preferRelativeResize="0"/>
          <p:nvPr/>
        </p:nvPicPr>
        <p:blipFill>
          <a:blip r:embed="rId3">
            <a:alphaModFix/>
          </a:blip>
          <a:stretch>
            <a:fillRect/>
          </a:stretch>
        </p:blipFill>
        <p:spPr>
          <a:xfrm>
            <a:off x="311700" y="931125"/>
            <a:ext cx="3156420" cy="3963325"/>
          </a:xfrm>
          <a:prstGeom prst="rect">
            <a:avLst/>
          </a:prstGeom>
          <a:noFill/>
          <a:ln>
            <a:noFill/>
          </a:ln>
        </p:spPr>
      </p:pic>
      <p:pic>
        <p:nvPicPr>
          <p:cNvPr id="62" name="Google Shape;62;p14" title="images-1.jpg"/>
          <p:cNvPicPr preferRelativeResize="0"/>
          <p:nvPr/>
        </p:nvPicPr>
        <p:blipFill>
          <a:blip r:embed="rId4">
            <a:alphaModFix/>
          </a:blip>
          <a:stretch>
            <a:fillRect/>
          </a:stretch>
        </p:blipFill>
        <p:spPr>
          <a:xfrm>
            <a:off x="3579100" y="875375"/>
            <a:ext cx="5284424" cy="3963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5"/>
          <p:cNvSpPr txBox="1"/>
          <p:nvPr>
            <p:ph type="title"/>
          </p:nvPr>
        </p:nvSpPr>
        <p:spPr>
          <a:xfrm>
            <a:off x="311700" y="3898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Como describen los Paleontologos a una Especie?</a:t>
            </a:r>
            <a:endParaRPr b="1"/>
          </a:p>
        </p:txBody>
      </p:sp>
      <p:pic>
        <p:nvPicPr>
          <p:cNvPr id="68" name="Google Shape;68;p15" title="IMG_1109.jpg"/>
          <p:cNvPicPr preferRelativeResize="0"/>
          <p:nvPr/>
        </p:nvPicPr>
        <p:blipFill>
          <a:blip r:embed="rId3">
            <a:alphaModFix/>
          </a:blip>
          <a:stretch>
            <a:fillRect/>
          </a:stretch>
        </p:blipFill>
        <p:spPr>
          <a:xfrm>
            <a:off x="152400" y="962525"/>
            <a:ext cx="6018150" cy="41051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6"/>
          <p:cNvSpPr txBox="1"/>
          <p:nvPr>
            <p:ph type="title"/>
          </p:nvPr>
        </p:nvSpPr>
        <p:spPr>
          <a:xfrm>
            <a:off x="311700" y="1379250"/>
            <a:ext cx="8520600" cy="2385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6000">
                <a:solidFill>
                  <a:srgbClr val="990000"/>
                </a:solidFill>
              </a:rPr>
              <a:t>Ejemplos de Especies Prehistoricos</a:t>
            </a:r>
            <a:endParaRPr b="1" sz="6000">
              <a:solidFill>
                <a:srgbClr val="99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49750" y="1099850"/>
            <a:ext cx="3248400" cy="1471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Ejemplos de Criaturas:</a:t>
            </a:r>
            <a:endParaRPr b="1"/>
          </a:p>
          <a:p>
            <a:pPr indent="0" lvl="0" marL="0" rtl="0" algn="l">
              <a:spcBef>
                <a:spcPts val="0"/>
              </a:spcBef>
              <a:spcAft>
                <a:spcPts val="0"/>
              </a:spcAft>
              <a:buNone/>
            </a:pPr>
            <a:r>
              <a:rPr b="1" lang="en"/>
              <a:t>Cerithium</a:t>
            </a:r>
            <a:endParaRPr b="1"/>
          </a:p>
        </p:txBody>
      </p:sp>
      <p:pic>
        <p:nvPicPr>
          <p:cNvPr id="79" name="Google Shape;79;p17" title="Screenshot 2026-07-12 at 2.17.42 PM.png"/>
          <p:cNvPicPr preferRelativeResize="0"/>
          <p:nvPr/>
        </p:nvPicPr>
        <p:blipFill rotWithShape="1">
          <a:blip r:embed="rId3">
            <a:alphaModFix/>
          </a:blip>
          <a:srcRect b="0" l="6341" r="0" t="0"/>
          <a:stretch/>
        </p:blipFill>
        <p:spPr>
          <a:xfrm>
            <a:off x="2393150" y="489225"/>
            <a:ext cx="6667525" cy="39526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49750" y="1099850"/>
            <a:ext cx="3248400" cy="1471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t>Ejemplos de Criaturas:</a:t>
            </a:r>
            <a:endParaRPr b="1"/>
          </a:p>
          <a:p>
            <a:pPr indent="0" lvl="0" marL="0" rtl="0" algn="l">
              <a:spcBef>
                <a:spcPts val="0"/>
              </a:spcBef>
              <a:spcAft>
                <a:spcPts val="0"/>
              </a:spcAft>
              <a:buNone/>
            </a:pPr>
            <a:r>
              <a:rPr b="1" lang="en"/>
              <a:t>Trigonia</a:t>
            </a:r>
            <a:endParaRPr b="1"/>
          </a:p>
        </p:txBody>
      </p:sp>
      <p:pic>
        <p:nvPicPr>
          <p:cNvPr id="85" name="Google Shape;85;p18"/>
          <p:cNvPicPr preferRelativeResize="0"/>
          <p:nvPr/>
        </p:nvPicPr>
        <p:blipFill>
          <a:blip r:embed="rId3">
            <a:alphaModFix/>
          </a:blip>
          <a:stretch>
            <a:fillRect/>
          </a:stretch>
        </p:blipFill>
        <p:spPr>
          <a:xfrm>
            <a:off x="2627342" y="142875"/>
            <a:ext cx="6342057" cy="4756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112975" y="176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Ejemplos de </a:t>
            </a:r>
            <a:r>
              <a:rPr b="1" lang="en"/>
              <a:t>Criaturas; Plesiosaurus</a:t>
            </a:r>
            <a:endParaRPr b="1"/>
          </a:p>
        </p:txBody>
      </p:sp>
      <p:pic>
        <p:nvPicPr>
          <p:cNvPr id="91" name="Google Shape;91;p19" title="GettyImages-168835007-58ddf4d95f9b584683c2cd77.jpg"/>
          <p:cNvPicPr preferRelativeResize="0"/>
          <p:nvPr/>
        </p:nvPicPr>
        <p:blipFill>
          <a:blip r:embed="rId3">
            <a:alphaModFix/>
          </a:blip>
          <a:stretch>
            <a:fillRect/>
          </a:stretch>
        </p:blipFill>
        <p:spPr>
          <a:xfrm>
            <a:off x="1504200" y="748875"/>
            <a:ext cx="5959151" cy="4234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112975" y="176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Ejemplos de Criaturas; Ammonites</a:t>
            </a:r>
            <a:endParaRPr b="1"/>
          </a:p>
        </p:txBody>
      </p:sp>
      <p:pic>
        <p:nvPicPr>
          <p:cNvPr id="97" name="Google Shape;97;p20" title="Screenshot 2026-07-08 at 3.17.42 PM.png"/>
          <p:cNvPicPr preferRelativeResize="0"/>
          <p:nvPr/>
        </p:nvPicPr>
        <p:blipFill>
          <a:blip r:embed="rId3">
            <a:alphaModFix/>
          </a:blip>
          <a:stretch>
            <a:fillRect/>
          </a:stretch>
        </p:blipFill>
        <p:spPr>
          <a:xfrm>
            <a:off x="1991775" y="655725"/>
            <a:ext cx="4463975" cy="43829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112975" y="17617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Ejemplos de Criaturas; Charcaradontosaurio</a:t>
            </a:r>
            <a:endParaRPr b="1"/>
          </a:p>
        </p:txBody>
      </p:sp>
      <p:pic>
        <p:nvPicPr>
          <p:cNvPr id="103" name="Google Shape;103;p21" title="Screenshot 2026-07-12 at 6.10.49 PM.png"/>
          <p:cNvPicPr preferRelativeResize="0"/>
          <p:nvPr/>
        </p:nvPicPr>
        <p:blipFill>
          <a:blip r:embed="rId3">
            <a:alphaModFix/>
          </a:blip>
          <a:stretch>
            <a:fillRect/>
          </a:stretch>
        </p:blipFill>
        <p:spPr>
          <a:xfrm>
            <a:off x="603638" y="748875"/>
            <a:ext cx="7539279" cy="42712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a:t>Creación de Criaturas Únicas y Exhibiciones</a:t>
            </a:r>
            <a:endParaRPr b="1"/>
          </a:p>
        </p:txBody>
      </p:sp>
      <p:sp>
        <p:nvSpPr>
          <p:cNvPr id="109" name="Google Shape;109;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Presentacion #4</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Pasos </a:t>
            </a:r>
            <a:r>
              <a:rPr lang="en"/>
              <a:t>de</a:t>
            </a:r>
            <a:r>
              <a:rPr lang="en"/>
              <a:t> </a:t>
            </a:r>
            <a:r>
              <a:rPr lang="en"/>
              <a:t>Creación</a:t>
            </a:r>
            <a:r>
              <a:rPr lang="en"/>
              <a:t> una </a:t>
            </a:r>
            <a:r>
              <a:rPr lang="en"/>
              <a:t>Exhibición</a:t>
            </a:r>
            <a:endParaRPr/>
          </a:p>
        </p:txBody>
      </p:sp>
      <p:sp>
        <p:nvSpPr>
          <p:cNvPr id="115" name="Google Shape;11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rgbClr val="000000"/>
              </a:buClr>
              <a:buSzPts val="1800"/>
              <a:buAutoNum type="arabicPeriod"/>
            </a:pPr>
            <a:r>
              <a:rPr lang="en">
                <a:solidFill>
                  <a:srgbClr val="000000"/>
                </a:solidFill>
              </a:rPr>
              <a:t>Elige</a:t>
            </a:r>
            <a:r>
              <a:rPr lang="en">
                <a:solidFill>
                  <a:srgbClr val="000000"/>
                </a:solidFill>
              </a:rPr>
              <a:t> una organismo (planta o animal) en el museo que to ver es interesante.</a:t>
            </a:r>
            <a:endParaRPr>
              <a:solidFill>
                <a:srgbClr val="000000"/>
              </a:solidFill>
            </a:endParaRPr>
          </a:p>
          <a:p>
            <a:pPr indent="-342900" lvl="0" marL="457200" rtl="0" algn="l">
              <a:spcBef>
                <a:spcPts val="0"/>
              </a:spcBef>
              <a:spcAft>
                <a:spcPts val="0"/>
              </a:spcAft>
              <a:buClr>
                <a:srgbClr val="000000"/>
              </a:buClr>
              <a:buSzPts val="1800"/>
              <a:buAutoNum type="arabicPeriod"/>
            </a:pPr>
            <a:r>
              <a:rPr lang="en">
                <a:solidFill>
                  <a:srgbClr val="000000"/>
                </a:solidFill>
              </a:rPr>
              <a:t>Toma una hoja y escribe el nombre de ese organismo. </a:t>
            </a:r>
            <a:r>
              <a:rPr lang="en">
                <a:solidFill>
                  <a:srgbClr val="000000"/>
                </a:solidFill>
              </a:rPr>
              <a:t>Asegurate</a:t>
            </a:r>
            <a:r>
              <a:rPr lang="en">
                <a:solidFill>
                  <a:srgbClr val="000000"/>
                </a:solidFill>
              </a:rPr>
              <a:t> de dejar espacio para escribir mas de solo el nombre.</a:t>
            </a:r>
            <a:endParaRPr>
              <a:solidFill>
                <a:srgbClr val="000000"/>
              </a:solidFill>
            </a:endParaRPr>
          </a:p>
          <a:p>
            <a:pPr indent="-342900" lvl="0" marL="457200" rtl="0" algn="l">
              <a:spcBef>
                <a:spcPts val="0"/>
              </a:spcBef>
              <a:spcAft>
                <a:spcPts val="0"/>
              </a:spcAft>
              <a:buClr>
                <a:srgbClr val="000000"/>
              </a:buClr>
              <a:buSzPts val="1800"/>
              <a:buAutoNum type="arabicPeriod"/>
            </a:pPr>
            <a:r>
              <a:rPr lang="en">
                <a:solidFill>
                  <a:srgbClr val="000000"/>
                </a:solidFill>
              </a:rPr>
              <a:t>Escribió un</a:t>
            </a:r>
            <a:r>
              <a:rPr lang="en">
                <a:solidFill>
                  <a:srgbClr val="000000"/>
                </a:solidFill>
              </a:rPr>
              <a:t> dato de esa organismo. Que es necesario, </a:t>
            </a:r>
            <a:r>
              <a:rPr lang="en">
                <a:solidFill>
                  <a:srgbClr val="000000"/>
                </a:solidFill>
              </a:rPr>
              <a:t>pregúntame</a:t>
            </a:r>
            <a:r>
              <a:rPr lang="en">
                <a:solidFill>
                  <a:srgbClr val="000000"/>
                </a:solidFill>
              </a:rPr>
              <a:t> </a:t>
            </a:r>
            <a:r>
              <a:rPr lang="en">
                <a:solidFill>
                  <a:srgbClr val="000000"/>
                </a:solidFill>
              </a:rPr>
              <a:t>qué</a:t>
            </a:r>
            <a:r>
              <a:rPr lang="en">
                <a:solidFill>
                  <a:srgbClr val="000000"/>
                </a:solidFill>
              </a:rPr>
              <a:t> </a:t>
            </a:r>
            <a:r>
              <a:rPr lang="en">
                <a:solidFill>
                  <a:srgbClr val="000000"/>
                </a:solidFill>
              </a:rPr>
              <a:t>información</a:t>
            </a:r>
            <a:r>
              <a:rPr lang="en">
                <a:solidFill>
                  <a:srgbClr val="000000"/>
                </a:solidFill>
              </a:rPr>
              <a:t> tu </a:t>
            </a:r>
            <a:r>
              <a:rPr lang="en">
                <a:solidFill>
                  <a:srgbClr val="000000"/>
                </a:solidFill>
              </a:rPr>
              <a:t>quieras</a:t>
            </a:r>
            <a:r>
              <a:rPr lang="en">
                <a:solidFill>
                  <a:srgbClr val="000000"/>
                </a:solidFill>
              </a:rPr>
              <a:t>.</a:t>
            </a:r>
            <a:endParaRPr>
              <a:solidFill>
                <a:srgbClr val="000000"/>
              </a:solidFill>
            </a:endParaRPr>
          </a:p>
          <a:p>
            <a:pPr indent="-342900" lvl="0" marL="457200" rtl="0" algn="l">
              <a:spcBef>
                <a:spcPts val="0"/>
              </a:spcBef>
              <a:spcAft>
                <a:spcPts val="0"/>
              </a:spcAft>
              <a:buClr>
                <a:srgbClr val="000000"/>
              </a:buClr>
              <a:buSzPts val="1800"/>
              <a:buAutoNum type="arabicPeriod"/>
            </a:pPr>
            <a:r>
              <a:rPr lang="en">
                <a:solidFill>
                  <a:srgbClr val="000000"/>
                </a:solidFill>
              </a:rPr>
              <a:t>Haz un dibujo que represente a tu criatura</a:t>
            </a:r>
            <a:endParaRPr>
              <a:solidFill>
                <a:srgbClr val="000000"/>
              </a:solidFill>
            </a:endParaRPr>
          </a:p>
          <a:p>
            <a:pPr indent="-342900" lvl="0" marL="457200" rtl="0" algn="l">
              <a:spcBef>
                <a:spcPts val="0"/>
              </a:spcBef>
              <a:spcAft>
                <a:spcPts val="0"/>
              </a:spcAft>
              <a:buClr>
                <a:srgbClr val="000000"/>
              </a:buClr>
              <a:buSzPts val="1800"/>
              <a:buAutoNum type="arabicPeriod"/>
            </a:pPr>
            <a:r>
              <a:rPr lang="en">
                <a:solidFill>
                  <a:srgbClr val="000000"/>
                </a:solidFill>
              </a:rPr>
              <a:t>Usan cinta para pegar tu ficha de </a:t>
            </a:r>
            <a:r>
              <a:rPr lang="en">
                <a:solidFill>
                  <a:srgbClr val="000000"/>
                </a:solidFill>
              </a:rPr>
              <a:t>exhibición en la cartulina, esta la pondremos en la sala de clase. </a:t>
            </a:r>
            <a:r>
              <a:rPr lang="en">
                <a:solidFill>
                  <a:srgbClr val="000000"/>
                </a:solidFill>
              </a:rPr>
              <a:t> </a:t>
            </a:r>
            <a:endParaRPr>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4"/>
          <p:cNvSpPr txBox="1"/>
          <p:nvPr>
            <p:ph type="title"/>
          </p:nvPr>
        </p:nvSpPr>
        <p:spPr>
          <a:xfrm>
            <a:off x="311700" y="233800"/>
            <a:ext cx="8520600" cy="783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SzPts val="990"/>
              <a:buNone/>
            </a:pPr>
            <a:r>
              <a:rPr b="1" lang="en" sz="1810"/>
              <a:t>Elige una organismo (planta o animal) en el museo que to ver es interesante.</a:t>
            </a:r>
            <a:endParaRPr b="1" sz="2710"/>
          </a:p>
        </p:txBody>
      </p:sp>
      <p:sp>
        <p:nvSpPr>
          <p:cNvPr id="121" name="Google Shape;121;p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700">
                <a:solidFill>
                  <a:srgbClr val="000000"/>
                </a:solidFill>
              </a:rPr>
              <a:t>Ejemplos de animales y plantas al museo:</a:t>
            </a:r>
            <a:endParaRPr sz="1700">
              <a:solidFill>
                <a:srgbClr val="000000"/>
              </a:solidFill>
            </a:endParaRPr>
          </a:p>
        </p:txBody>
      </p:sp>
      <p:pic>
        <p:nvPicPr>
          <p:cNvPr id="122" name="Google Shape;122;p24" title="bat at flower copy.jpg"/>
          <p:cNvPicPr preferRelativeResize="0"/>
          <p:nvPr/>
        </p:nvPicPr>
        <p:blipFill>
          <a:blip r:embed="rId3">
            <a:alphaModFix/>
          </a:blip>
          <a:stretch>
            <a:fillRect/>
          </a:stretch>
        </p:blipFill>
        <p:spPr>
          <a:xfrm>
            <a:off x="129055" y="1614925"/>
            <a:ext cx="2883442" cy="3416400"/>
          </a:xfrm>
          <a:prstGeom prst="rect">
            <a:avLst/>
          </a:prstGeom>
          <a:noFill/>
          <a:ln>
            <a:noFill/>
          </a:ln>
        </p:spPr>
      </p:pic>
      <p:pic>
        <p:nvPicPr>
          <p:cNvPr id="123" name="Google Shape;123;p24" title="Stenoceras cactus.JPG"/>
          <p:cNvPicPr preferRelativeResize="0"/>
          <p:nvPr/>
        </p:nvPicPr>
        <p:blipFill>
          <a:blip r:embed="rId4">
            <a:alphaModFix/>
          </a:blip>
          <a:stretch>
            <a:fillRect/>
          </a:stretch>
        </p:blipFill>
        <p:spPr>
          <a:xfrm>
            <a:off x="6513800" y="873400"/>
            <a:ext cx="2630200" cy="3638851"/>
          </a:xfrm>
          <a:prstGeom prst="rect">
            <a:avLst/>
          </a:prstGeom>
          <a:noFill/>
          <a:ln>
            <a:noFill/>
          </a:ln>
        </p:spPr>
      </p:pic>
      <p:pic>
        <p:nvPicPr>
          <p:cNvPr id="124" name="Google Shape;124;p24" title="IMG_4058 2.JPG"/>
          <p:cNvPicPr preferRelativeResize="0"/>
          <p:nvPr/>
        </p:nvPicPr>
        <p:blipFill>
          <a:blip r:embed="rId5">
            <a:alphaModFix/>
          </a:blip>
          <a:stretch>
            <a:fillRect/>
          </a:stretch>
        </p:blipFill>
        <p:spPr>
          <a:xfrm>
            <a:off x="3012500" y="1822475"/>
            <a:ext cx="3501302" cy="262596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5"/>
          <p:cNvSpPr txBox="1"/>
          <p:nvPr>
            <p:ph type="title"/>
          </p:nvPr>
        </p:nvSpPr>
        <p:spPr>
          <a:xfrm>
            <a:off x="311700" y="198725"/>
            <a:ext cx="8520600" cy="41244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 sz="1800"/>
              <a:t>Primer paso: Decide como va a ser tu criatura</a:t>
            </a:r>
            <a:endParaRPr b="1" sz="1800"/>
          </a:p>
          <a:p>
            <a:pPr indent="0" lvl="0" marL="0" rtl="0" algn="l">
              <a:lnSpc>
                <a:spcPct val="115000"/>
              </a:lnSpc>
              <a:spcBef>
                <a:spcPts val="1200"/>
              </a:spcBef>
              <a:spcAft>
                <a:spcPts val="0"/>
              </a:spcAft>
              <a:buNone/>
            </a:pPr>
            <a:r>
              <a:t/>
            </a:r>
            <a:endParaRPr b="1" sz="1800"/>
          </a:p>
          <a:p>
            <a:pPr indent="0" lvl="0" marL="0" rtl="0" algn="l">
              <a:lnSpc>
                <a:spcPct val="115000"/>
              </a:lnSpc>
              <a:spcBef>
                <a:spcPts val="1200"/>
              </a:spcBef>
              <a:spcAft>
                <a:spcPts val="0"/>
              </a:spcAft>
              <a:buNone/>
            </a:pPr>
            <a:r>
              <a:rPr b="1" lang="en" sz="1800"/>
              <a:t>Preguntate, que historia cuenta tu criatura?</a:t>
            </a:r>
            <a:endParaRPr b="1" sz="1800"/>
          </a:p>
          <a:p>
            <a:pPr indent="0" lvl="0" marL="0" rtl="0" algn="l">
              <a:lnSpc>
                <a:spcPct val="115000"/>
              </a:lnSpc>
              <a:spcBef>
                <a:spcPts val="1200"/>
              </a:spcBef>
              <a:spcAft>
                <a:spcPts val="0"/>
              </a:spcAft>
              <a:buNone/>
            </a:pPr>
            <a:r>
              <a:t/>
            </a:r>
            <a:endParaRPr b="1" sz="1800"/>
          </a:p>
          <a:p>
            <a:pPr indent="0" lvl="0" marL="0" rtl="0" algn="l">
              <a:lnSpc>
                <a:spcPct val="115000"/>
              </a:lnSpc>
              <a:spcBef>
                <a:spcPts val="1200"/>
              </a:spcBef>
              <a:spcAft>
                <a:spcPts val="0"/>
              </a:spcAft>
              <a:buNone/>
            </a:pPr>
            <a:r>
              <a:rPr b="1" lang="en" sz="1800"/>
              <a:t>Es grande o pequeña?</a:t>
            </a:r>
            <a:endParaRPr b="1" sz="1800"/>
          </a:p>
          <a:p>
            <a:pPr indent="0" lvl="0" marL="0" rtl="0" algn="l">
              <a:lnSpc>
                <a:spcPct val="115000"/>
              </a:lnSpc>
              <a:spcBef>
                <a:spcPts val="1200"/>
              </a:spcBef>
              <a:spcAft>
                <a:spcPts val="0"/>
              </a:spcAft>
              <a:buNone/>
            </a:pPr>
            <a:r>
              <a:rPr b="1" lang="en" sz="1800"/>
              <a:t>Es </a:t>
            </a:r>
            <a:r>
              <a:rPr b="1" lang="en" sz="1800"/>
              <a:t>Acuática, Terrestre o Aerea?</a:t>
            </a:r>
            <a:endParaRPr b="1" sz="1800"/>
          </a:p>
          <a:p>
            <a:pPr indent="0" lvl="0" marL="0" rtl="0" algn="l">
              <a:lnSpc>
                <a:spcPct val="115000"/>
              </a:lnSpc>
              <a:spcBef>
                <a:spcPts val="1200"/>
              </a:spcBef>
              <a:spcAft>
                <a:spcPts val="0"/>
              </a:spcAft>
              <a:buNone/>
            </a:pPr>
            <a:r>
              <a:rPr b="1" lang="en" sz="1800"/>
              <a:t>Tiene Alas, aletas, garras, cuernos, conchas o cola?</a:t>
            </a:r>
            <a:endParaRPr b="1" sz="1800"/>
          </a:p>
          <a:p>
            <a:pPr indent="0" lvl="0" marL="0" rtl="0" algn="l">
              <a:lnSpc>
                <a:spcPct val="115000"/>
              </a:lnSpc>
              <a:spcBef>
                <a:spcPts val="1200"/>
              </a:spcBef>
              <a:spcAft>
                <a:spcPts val="1200"/>
              </a:spcAft>
              <a:buNone/>
            </a:pPr>
            <a:r>
              <a:rPr b="1" lang="en" sz="1800"/>
              <a:t>Es rápida, fuerte, colorida, dormilona, ruidosa, etc…</a:t>
            </a:r>
            <a:endParaRPr b="1"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Segundo Paso: Como elegir el nombre de tu criatura</a:t>
            </a:r>
            <a:endParaRPr/>
          </a:p>
        </p:txBody>
      </p:sp>
      <p:sp>
        <p:nvSpPr>
          <p:cNvPr id="135" name="Google Shape;135;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Para esto puedes seguir alguna sugerencia</a:t>
            </a:r>
            <a:endParaRPr/>
          </a:p>
          <a:p>
            <a:pPr indent="-342900" lvl="0" marL="457200" rtl="0" algn="l">
              <a:lnSpc>
                <a:spcPct val="200000"/>
              </a:lnSpc>
              <a:spcBef>
                <a:spcPts val="1200"/>
              </a:spcBef>
              <a:spcAft>
                <a:spcPts val="0"/>
              </a:spcAft>
              <a:buSzPts val="1800"/>
              <a:buChar char="●"/>
            </a:pPr>
            <a:r>
              <a:rPr lang="en"/>
              <a:t>Mezclar el nombre de dos animales: Tortugadragón</a:t>
            </a:r>
            <a:endParaRPr/>
          </a:p>
          <a:p>
            <a:pPr indent="-342900" lvl="0" marL="457200" rtl="0" algn="l">
              <a:lnSpc>
                <a:spcPct val="200000"/>
              </a:lnSpc>
              <a:spcBef>
                <a:spcPts val="0"/>
              </a:spcBef>
              <a:spcAft>
                <a:spcPts val="0"/>
              </a:spcAft>
              <a:buSzPts val="1800"/>
              <a:buChar char="●"/>
            </a:pPr>
            <a:r>
              <a:rPr lang="en"/>
              <a:t>Usar la forma de como se ve: Colalarga</a:t>
            </a:r>
            <a:endParaRPr/>
          </a:p>
          <a:p>
            <a:pPr indent="-342900" lvl="0" marL="457200" rtl="0" algn="l">
              <a:lnSpc>
                <a:spcPct val="200000"/>
              </a:lnSpc>
              <a:spcBef>
                <a:spcPts val="0"/>
              </a:spcBef>
              <a:spcAft>
                <a:spcPts val="0"/>
              </a:spcAft>
              <a:buSzPts val="1800"/>
              <a:buChar char="●"/>
            </a:pPr>
            <a:r>
              <a:rPr lang="en"/>
              <a:t>Nombrala como el lugar en el que vive: Arenita del mar</a:t>
            </a:r>
            <a:endParaRPr/>
          </a:p>
          <a:p>
            <a:pPr indent="-342900" lvl="0" marL="457200" rtl="0" algn="l">
              <a:lnSpc>
                <a:spcPct val="200000"/>
              </a:lnSpc>
              <a:spcBef>
                <a:spcPts val="0"/>
              </a:spcBef>
              <a:spcAft>
                <a:spcPts val="0"/>
              </a:spcAft>
              <a:buSzPts val="1800"/>
              <a:buChar char="●"/>
            </a:pPr>
            <a:r>
              <a:rPr lang="en"/>
              <a:t>Usa San Juan Raya: Rayasaurio</a:t>
            </a:r>
            <a:endParaRPr/>
          </a:p>
          <a:p>
            <a:pPr indent="-342900" lvl="0" marL="457200" rtl="0" algn="l">
              <a:lnSpc>
                <a:spcPct val="200000"/>
              </a:lnSpc>
              <a:spcBef>
                <a:spcPts val="0"/>
              </a:spcBef>
              <a:spcAft>
                <a:spcPts val="0"/>
              </a:spcAft>
              <a:buSzPts val="1800"/>
              <a:buChar char="●"/>
            </a:pPr>
            <a:r>
              <a:rPr lang="en"/>
              <a:t>Usa un nombre que </a:t>
            </a:r>
            <a:r>
              <a:rPr lang="en"/>
              <a:t>suena</a:t>
            </a:r>
            <a:r>
              <a:rPr lang="en"/>
              <a:t> divertido: Burbulín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Tercer paso, Como dibujar tu criatura?</a:t>
            </a:r>
            <a:endParaRPr/>
          </a:p>
        </p:txBody>
      </p:sp>
      <p:sp>
        <p:nvSpPr>
          <p:cNvPr id="141" name="Google Shape;141;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67348" lvl="0" marL="457200" rtl="0" algn="l">
              <a:lnSpc>
                <a:spcPct val="95000"/>
              </a:lnSpc>
              <a:spcBef>
                <a:spcPts val="0"/>
              </a:spcBef>
              <a:spcAft>
                <a:spcPts val="0"/>
              </a:spcAft>
              <a:buSzPts val="2185"/>
              <a:buChar char="●"/>
            </a:pPr>
            <a:r>
              <a:rPr lang="en" sz="2185"/>
              <a:t>Ahora debes decidir sus </a:t>
            </a:r>
            <a:r>
              <a:rPr lang="en" sz="2185"/>
              <a:t>características</a:t>
            </a:r>
            <a:r>
              <a:rPr lang="en" sz="2185"/>
              <a:t> </a:t>
            </a:r>
            <a:r>
              <a:rPr lang="en" sz="2185"/>
              <a:t>físicas</a:t>
            </a:r>
            <a:r>
              <a:rPr lang="en" sz="2185"/>
              <a:t>: Un caparazón para protegerse.</a:t>
            </a:r>
            <a:endParaRPr sz="2185"/>
          </a:p>
          <a:p>
            <a:pPr indent="-367348" lvl="0" marL="457200" rtl="0" algn="l">
              <a:lnSpc>
                <a:spcPct val="95000"/>
              </a:lnSpc>
              <a:spcBef>
                <a:spcPts val="0"/>
              </a:spcBef>
              <a:spcAft>
                <a:spcPts val="0"/>
              </a:spcAft>
              <a:buSzPts val="2185"/>
              <a:buChar char="●"/>
            </a:pPr>
            <a:r>
              <a:rPr lang="en" sz="2185"/>
              <a:t>Ojos grandes para ver en la oscuridad.</a:t>
            </a:r>
            <a:endParaRPr sz="2185"/>
          </a:p>
          <a:p>
            <a:pPr indent="-367348" lvl="0" marL="457200" rtl="0" algn="l">
              <a:lnSpc>
                <a:spcPct val="95000"/>
              </a:lnSpc>
              <a:spcBef>
                <a:spcPts val="0"/>
              </a:spcBef>
              <a:spcAft>
                <a:spcPts val="0"/>
              </a:spcAft>
              <a:buSzPts val="2185"/>
              <a:buChar char="●"/>
            </a:pPr>
            <a:r>
              <a:rPr lang="en" sz="2185"/>
              <a:t>Aletas para nadar.</a:t>
            </a:r>
            <a:endParaRPr sz="2185"/>
          </a:p>
          <a:p>
            <a:pPr indent="-367348" lvl="0" marL="457200" rtl="0" algn="l">
              <a:lnSpc>
                <a:spcPct val="95000"/>
              </a:lnSpc>
              <a:spcBef>
                <a:spcPts val="0"/>
              </a:spcBef>
              <a:spcAft>
                <a:spcPts val="0"/>
              </a:spcAft>
              <a:buSzPts val="2185"/>
              <a:buChar char="●"/>
            </a:pPr>
            <a:r>
              <a:rPr lang="en" sz="2185"/>
              <a:t>Alas para volar.</a:t>
            </a:r>
            <a:endParaRPr sz="2185"/>
          </a:p>
          <a:p>
            <a:pPr indent="-367348" lvl="0" marL="457200" rtl="0" algn="l">
              <a:lnSpc>
                <a:spcPct val="95000"/>
              </a:lnSpc>
              <a:spcBef>
                <a:spcPts val="0"/>
              </a:spcBef>
              <a:spcAft>
                <a:spcPts val="0"/>
              </a:spcAft>
              <a:buSzPts val="2185"/>
              <a:buChar char="●"/>
            </a:pPr>
            <a:r>
              <a:rPr lang="en" sz="2185"/>
              <a:t>Púas para defenderse.</a:t>
            </a:r>
            <a:endParaRPr sz="2185"/>
          </a:p>
          <a:p>
            <a:pPr indent="-367348" lvl="0" marL="457200" rtl="0" algn="l">
              <a:lnSpc>
                <a:spcPct val="95000"/>
              </a:lnSpc>
              <a:spcBef>
                <a:spcPts val="0"/>
              </a:spcBef>
              <a:spcAft>
                <a:spcPts val="0"/>
              </a:spcAft>
              <a:buSzPts val="2185"/>
              <a:buChar char="●"/>
            </a:pPr>
            <a:r>
              <a:rPr lang="en" sz="2185"/>
              <a:t>Una cola larga para mantener el equilibrio.</a:t>
            </a:r>
            <a:endParaRPr sz="2185"/>
          </a:p>
          <a:p>
            <a:pPr indent="-367348" lvl="0" marL="457200" rtl="0" algn="l">
              <a:lnSpc>
                <a:spcPct val="95000"/>
              </a:lnSpc>
              <a:spcBef>
                <a:spcPts val="0"/>
              </a:spcBef>
              <a:spcAft>
                <a:spcPts val="0"/>
              </a:spcAft>
              <a:buSzPts val="2185"/>
              <a:buChar char="●"/>
            </a:pPr>
            <a:r>
              <a:rPr lang="en" sz="2185"/>
              <a:t>Antenas para oler.</a:t>
            </a:r>
            <a:endParaRPr sz="2185"/>
          </a:p>
          <a:p>
            <a:pPr indent="-367348" lvl="0" marL="457200" rtl="0" algn="l">
              <a:lnSpc>
                <a:spcPct val="95000"/>
              </a:lnSpc>
              <a:spcBef>
                <a:spcPts val="0"/>
              </a:spcBef>
              <a:spcAft>
                <a:spcPts val="0"/>
              </a:spcAft>
              <a:buSzPts val="2185"/>
              <a:buChar char="●"/>
            </a:pPr>
            <a:r>
              <a:rPr lang="en" sz="2185"/>
              <a:t>Patas fuertes para dejar huellas.</a:t>
            </a:r>
            <a:endParaRPr sz="2185"/>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8"/>
          <p:cNvSpPr txBox="1"/>
          <p:nvPr>
            <p:ph type="title"/>
          </p:nvPr>
        </p:nvSpPr>
        <p:spPr>
          <a:xfrm>
            <a:off x="311700" y="210425"/>
            <a:ext cx="8520600" cy="9420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b="1" lang="en" sz="1800"/>
              <a:t>Toma una ficha y </a:t>
            </a:r>
            <a:r>
              <a:rPr b="1" lang="en" sz="1800"/>
              <a:t>llénala</a:t>
            </a:r>
            <a:r>
              <a:rPr b="1" lang="en" sz="1800"/>
              <a:t> con el nombre y el dibujo de tu criatura</a:t>
            </a:r>
            <a:endParaRPr b="1"/>
          </a:p>
        </p:txBody>
      </p:sp>
      <p:pic>
        <p:nvPicPr>
          <p:cNvPr id="147" name="Google Shape;147;p28" title="images.jpg"/>
          <p:cNvPicPr preferRelativeResize="0"/>
          <p:nvPr/>
        </p:nvPicPr>
        <p:blipFill>
          <a:blip r:embed="rId3">
            <a:alphaModFix/>
          </a:blip>
          <a:stretch>
            <a:fillRect/>
          </a:stretch>
        </p:blipFill>
        <p:spPr>
          <a:xfrm>
            <a:off x="1718400" y="643900"/>
            <a:ext cx="4886350" cy="3460000"/>
          </a:xfrm>
          <a:prstGeom prst="rect">
            <a:avLst/>
          </a:prstGeom>
          <a:noFill/>
          <a:ln>
            <a:noFill/>
          </a:ln>
        </p:spPr>
      </p:pic>
      <p:sp>
        <p:nvSpPr>
          <p:cNvPr id="148" name="Google Shape;148;p28"/>
          <p:cNvSpPr txBox="1"/>
          <p:nvPr>
            <p:ph type="title"/>
          </p:nvPr>
        </p:nvSpPr>
        <p:spPr>
          <a:xfrm>
            <a:off x="311700" y="4103900"/>
            <a:ext cx="8520600" cy="852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SzPts val="990"/>
              <a:buNone/>
            </a:pPr>
            <a:r>
              <a:rPr lang="en" sz="2220"/>
              <a:t>Por final, pona tu criatura en una </a:t>
            </a:r>
            <a:r>
              <a:rPr lang="en" sz="2220"/>
              <a:t>locación</a:t>
            </a:r>
            <a:r>
              <a:rPr lang="en" sz="2220"/>
              <a:t> en la sala de clase.</a:t>
            </a:r>
            <a:endParaRPr sz="222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