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 Dia de hoy, nosotros aprenderemos del proceso de </a:t>
            </a:r>
            <a:r>
              <a:rPr lang="en"/>
              <a:t>fosilización.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334fb60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334fb60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Cuando un dinosaurio pisa con su pata en una </a:t>
            </a:r>
            <a:r>
              <a:rPr lang="en" sz="1600"/>
              <a:t>locación</a:t>
            </a:r>
            <a:r>
              <a:rPr lang="en" sz="1600"/>
              <a:t> con mucho lodo, o mucho arena, el material queda aplastado con la forma de la pata del dinosaurio. </a:t>
            </a:r>
            <a:r>
              <a:rPr lang="en" sz="1600"/>
              <a:t>Después</a:t>
            </a:r>
            <a:r>
              <a:rPr lang="en" sz="1600"/>
              <a:t> de millones de </a:t>
            </a:r>
            <a:r>
              <a:rPr lang="en" sz="1600"/>
              <a:t>años</a:t>
            </a:r>
            <a:r>
              <a:rPr lang="en" sz="1600"/>
              <a:t>, la tierra cubre la huella y el lodo se </a:t>
            </a:r>
            <a:r>
              <a:rPr lang="en" sz="1600"/>
              <a:t>endurece</a:t>
            </a:r>
            <a:r>
              <a:rPr lang="en" sz="1600"/>
              <a:t> y se fosiliza creando una </a:t>
            </a:r>
            <a:r>
              <a:rPr lang="en" sz="1600"/>
              <a:t>impresión</a:t>
            </a:r>
            <a:r>
              <a:rPr lang="en" sz="1600"/>
              <a:t> de la pata para la posteridad. Estas son las huellas que vemos hoy en dia. </a:t>
            </a:r>
            <a:endParaRPr sz="16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7e437d1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f7e437d1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Cuando un animal o planta se murieron en una zona de </a:t>
            </a:r>
            <a:r>
              <a:rPr lang="en" sz="1600"/>
              <a:t>sedimentación</a:t>
            </a:r>
            <a:r>
              <a:rPr lang="en" sz="1600"/>
              <a:t>, por ejemplo el fondo de un lago, los restos del organismo se degradan y estos son gradualmente reemplazados por minerales. Finalmente el suelo se erosiona y deja al descubierto el </a:t>
            </a:r>
            <a:r>
              <a:rPr lang="en" sz="1600"/>
              <a:t>fósil</a:t>
            </a:r>
            <a:r>
              <a:rPr lang="en" sz="1600"/>
              <a:t>, el cual ahora puede ser encontrado por el </a:t>
            </a:r>
            <a:r>
              <a:rPr lang="en" sz="1600"/>
              <a:t>paleontólogo</a:t>
            </a:r>
            <a:r>
              <a:rPr lang="en" sz="1600"/>
              <a:t>.</a:t>
            </a:r>
            <a:endParaRPr sz="16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7e437d123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7e437d12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f7e437d12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f7e437d12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rPr>
              <a:t>Ir a su asientos </a:t>
            </a:r>
            <a:r>
              <a:rPr lang="en" sz="1500">
                <a:solidFill>
                  <a:schemeClr val="dk1"/>
                </a:solidFill>
              </a:rPr>
              <a:t>después</a:t>
            </a:r>
            <a:r>
              <a:rPr lang="en" sz="1500">
                <a:solidFill>
                  <a:schemeClr val="dk1"/>
                </a:solidFill>
              </a:rPr>
              <a:t> de completar los </a:t>
            </a:r>
            <a:r>
              <a:rPr lang="en" sz="1500">
                <a:solidFill>
                  <a:schemeClr val="dk1"/>
                </a:solidFill>
              </a:rPr>
              <a:t>fósiles.</a:t>
            </a:r>
            <a:endParaRPr sz="15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7e437d12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f7e437d12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El estudio de los fosiles por parte del paleontologo es arduo, por lo que se requiere bastante dedicación y paciencia, ya que se deben realizar extensas jornadas de trabajo de campo y mucho más. Sin embargo, todo el esfuerzo acaba dando sus frutos cuando descubrieron un fósil para ti. Estos descubrimientos son importantes porque expanden el conocimiento del humanidad de la historia de la tierra. </a:t>
            </a:r>
            <a:endParaRPr sz="1500"/>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f7e437d12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f7e437d12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Un </a:t>
            </a:r>
            <a:r>
              <a:rPr lang="en" sz="1600"/>
              <a:t>paleontóloga</a:t>
            </a:r>
            <a:r>
              <a:rPr lang="en" sz="1600"/>
              <a:t> legendaria que yo admiro mucho se llamaba Mary Anning. Ella </a:t>
            </a:r>
            <a:r>
              <a:rPr lang="en" sz="1600"/>
              <a:t>descubrió</a:t>
            </a:r>
            <a:r>
              <a:rPr lang="en" sz="1600"/>
              <a:t> muchas especies de reptiles marinos del Mesozoico, que ustedes aprendieron ayer. Especificamente, ella </a:t>
            </a:r>
            <a:r>
              <a:rPr lang="en" sz="1600"/>
              <a:t>descubrió</a:t>
            </a:r>
            <a:r>
              <a:rPr lang="en" sz="1600"/>
              <a:t> las especies que se llama Plesiosaurus (repetir), Ichthyosaurus (repetir), y un especie de pterosaurio. </a:t>
            </a:r>
            <a:endParaRPr sz="16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f7e437d12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f7e437d12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El museo de San Juan Raya tiene muchos </a:t>
            </a:r>
            <a:r>
              <a:rPr lang="en" sz="1600"/>
              <a:t>especímenes</a:t>
            </a:r>
            <a:r>
              <a:rPr lang="en" sz="1600"/>
              <a:t> de </a:t>
            </a:r>
            <a:r>
              <a:rPr lang="en" sz="1600"/>
              <a:t>fósiles</a:t>
            </a:r>
            <a:r>
              <a:rPr lang="en" sz="1600"/>
              <a:t>, marinos y terrestres. Los dos son igual de importantes para aprende </a:t>
            </a:r>
            <a:r>
              <a:rPr lang="en" sz="1600"/>
              <a:t>más</a:t>
            </a:r>
            <a:r>
              <a:rPr lang="en" sz="1600"/>
              <a:t> de la historia de la tierra. Es posible que uno de ustedes, con un poco de suerte, las herramientas, las habilidades, y el esfuerzo, puedes descubrir algo nueva para el museo. Y, por extension, el mundo.</a:t>
            </a:r>
            <a:endParaRPr sz="16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f334fb603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f334fb603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Ahora, ustedes crearas tus propias </a:t>
            </a:r>
            <a:r>
              <a:rPr lang="en" sz="1500"/>
              <a:t>fósiles</a:t>
            </a:r>
            <a:r>
              <a:rPr lang="en" sz="1500"/>
              <a:t>!  *Sergio will do instructions*</a:t>
            </a:r>
            <a:endParaRPr sz="15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6400"/>
              <a:t>El Proceso de </a:t>
            </a:r>
            <a:r>
              <a:rPr b="1" lang="en" sz="6400"/>
              <a:t>Fosilización</a:t>
            </a:r>
            <a:endParaRPr b="1" sz="6400"/>
          </a:p>
        </p:txBody>
      </p:sp>
      <p:sp>
        <p:nvSpPr>
          <p:cNvPr id="55" name="Google Shape;55;p13"/>
          <p:cNvSpPr txBox="1"/>
          <p:nvPr>
            <p:ph idx="1" type="subTitle"/>
          </p:nvPr>
        </p:nvSpPr>
        <p:spPr>
          <a:xfrm>
            <a:off x="311700" y="28644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Presentacion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241575" y="2229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Huellas de Dinosaurios</a:t>
            </a:r>
            <a:endParaRPr b="1"/>
          </a:p>
        </p:txBody>
      </p:sp>
      <p:pic>
        <p:nvPicPr>
          <p:cNvPr id="61" name="Google Shape;61;p14" title="fossil-making-tracks.jpg"/>
          <p:cNvPicPr preferRelativeResize="0"/>
          <p:nvPr/>
        </p:nvPicPr>
        <p:blipFill>
          <a:blip r:embed="rId3">
            <a:alphaModFix/>
          </a:blip>
          <a:stretch>
            <a:fillRect/>
          </a:stretch>
        </p:blipFill>
        <p:spPr>
          <a:xfrm>
            <a:off x="171425" y="795629"/>
            <a:ext cx="3143975" cy="4137450"/>
          </a:xfrm>
          <a:prstGeom prst="rect">
            <a:avLst/>
          </a:prstGeom>
          <a:noFill/>
          <a:ln>
            <a:noFill/>
          </a:ln>
        </p:spPr>
      </p:pic>
      <p:pic>
        <p:nvPicPr>
          <p:cNvPr id="62" name="Google Shape;62;p14" title="san-juan-raya-fosiles-huellas-2.jpg"/>
          <p:cNvPicPr preferRelativeResize="0"/>
          <p:nvPr/>
        </p:nvPicPr>
        <p:blipFill>
          <a:blip r:embed="rId4">
            <a:alphaModFix/>
          </a:blip>
          <a:stretch>
            <a:fillRect/>
          </a:stretch>
        </p:blipFill>
        <p:spPr>
          <a:xfrm>
            <a:off x="3845925" y="721600"/>
            <a:ext cx="5107425" cy="3626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156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Fosilización</a:t>
            </a:r>
            <a:r>
              <a:rPr b="1" lang="en"/>
              <a:t> de Organismos</a:t>
            </a:r>
            <a:endParaRPr b="1"/>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9" name="Google Shape;69;p15" title="Screenshot 2026-07-09 at 4.58.27 PM.png"/>
          <p:cNvPicPr preferRelativeResize="0"/>
          <p:nvPr/>
        </p:nvPicPr>
        <p:blipFill>
          <a:blip r:embed="rId3">
            <a:alphaModFix/>
          </a:blip>
          <a:stretch>
            <a:fillRect/>
          </a:stretch>
        </p:blipFill>
        <p:spPr>
          <a:xfrm>
            <a:off x="311700" y="729450"/>
            <a:ext cx="4391801" cy="4361900"/>
          </a:xfrm>
          <a:prstGeom prst="rect">
            <a:avLst/>
          </a:prstGeom>
          <a:noFill/>
          <a:ln>
            <a:noFill/>
          </a:ln>
        </p:spPr>
      </p:pic>
      <p:pic>
        <p:nvPicPr>
          <p:cNvPr id="70" name="Google Shape;70;p15" title="fossil-formation-mikkel-juul-jensen--science-photo-library.jpg"/>
          <p:cNvPicPr preferRelativeResize="0"/>
          <p:nvPr/>
        </p:nvPicPr>
        <p:blipFill rotWithShape="1">
          <a:blip r:embed="rId4">
            <a:alphaModFix/>
          </a:blip>
          <a:srcRect b="4419" l="5635" r="4775" t="45426"/>
          <a:stretch/>
        </p:blipFill>
        <p:spPr>
          <a:xfrm>
            <a:off x="4912022" y="729450"/>
            <a:ext cx="4070128" cy="39846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0" y="445025"/>
            <a:ext cx="2282400" cy="236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89"/>
              <a:t>Specimenes, especificamente huellas, en el museo.</a:t>
            </a:r>
            <a:endParaRPr sz="2189"/>
          </a:p>
        </p:txBody>
      </p:sp>
      <p:pic>
        <p:nvPicPr>
          <p:cNvPr id="76" name="Google Shape;76;p16" title="Screenshot 2026-07-11 at 6.43.19 PM.png"/>
          <p:cNvPicPr preferRelativeResize="0"/>
          <p:nvPr/>
        </p:nvPicPr>
        <p:blipFill>
          <a:blip r:embed="rId3">
            <a:alphaModFix/>
          </a:blip>
          <a:stretch>
            <a:fillRect/>
          </a:stretch>
        </p:blipFill>
        <p:spPr>
          <a:xfrm>
            <a:off x="2282374" y="134575"/>
            <a:ext cx="2618801" cy="4829251"/>
          </a:xfrm>
          <a:prstGeom prst="rect">
            <a:avLst/>
          </a:prstGeom>
          <a:noFill/>
          <a:ln>
            <a:noFill/>
          </a:ln>
        </p:spPr>
      </p:pic>
      <p:pic>
        <p:nvPicPr>
          <p:cNvPr id="77" name="Google Shape;77;p16" title="Screenshot 2026-07-11 at 6.44.40 PM.png"/>
          <p:cNvPicPr preferRelativeResize="0"/>
          <p:nvPr/>
        </p:nvPicPr>
        <p:blipFill>
          <a:blip r:embed="rId4">
            <a:alphaModFix/>
          </a:blip>
          <a:stretch>
            <a:fillRect/>
          </a:stretch>
        </p:blipFill>
        <p:spPr>
          <a:xfrm>
            <a:off x="4901175" y="134575"/>
            <a:ext cx="4054324" cy="4983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nvSpPr>
        <p:spPr>
          <a:xfrm>
            <a:off x="489150" y="1222250"/>
            <a:ext cx="8165700" cy="235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600">
                <a:solidFill>
                  <a:srgbClr val="990000"/>
                </a:solidFill>
              </a:rPr>
              <a:t>Actividad</a:t>
            </a:r>
            <a:endParaRPr b="1" sz="13600">
              <a:solidFill>
                <a:srgbClr val="99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122050" y="120350"/>
            <a:ext cx="8710200" cy="846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600"/>
              <a:t>Porque son Importantes los Fósiles?</a:t>
            </a:r>
            <a:endParaRPr b="1" sz="2600"/>
          </a:p>
        </p:txBody>
      </p:sp>
      <p:pic>
        <p:nvPicPr>
          <p:cNvPr id="88" name="Google Shape;88;p18" title="f094586f-7938-4366-824a-d0cc4053c0e503a33fea87472bf70f_pli pli.jpg"/>
          <p:cNvPicPr preferRelativeResize="0"/>
          <p:nvPr/>
        </p:nvPicPr>
        <p:blipFill>
          <a:blip r:embed="rId3">
            <a:alphaModFix/>
          </a:blip>
          <a:stretch>
            <a:fillRect/>
          </a:stretch>
        </p:blipFill>
        <p:spPr>
          <a:xfrm>
            <a:off x="122050" y="1046900"/>
            <a:ext cx="5962174" cy="3974775"/>
          </a:xfrm>
          <a:prstGeom prst="rect">
            <a:avLst/>
          </a:prstGeom>
          <a:noFill/>
          <a:ln>
            <a:noFill/>
          </a:ln>
        </p:spPr>
      </p:pic>
      <p:pic>
        <p:nvPicPr>
          <p:cNvPr id="89" name="Google Shape;89;p18" title="images-1.jpg"/>
          <p:cNvPicPr preferRelativeResize="0"/>
          <p:nvPr/>
        </p:nvPicPr>
        <p:blipFill>
          <a:blip r:embed="rId4">
            <a:alphaModFix/>
          </a:blip>
          <a:stretch>
            <a:fillRect/>
          </a:stretch>
        </p:blipFill>
        <p:spPr>
          <a:xfrm rot="-5400000">
            <a:off x="5183275" y="1154262"/>
            <a:ext cx="4902825" cy="2834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2252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t>Paleontologo Importante: Mary Anning</a:t>
            </a:r>
            <a:endParaRPr b="1" sz="2620"/>
          </a:p>
        </p:txBody>
      </p:sp>
      <p:pic>
        <p:nvPicPr>
          <p:cNvPr id="95" name="Google Shape;95;p19" title="images 3.15.33 PM.jpg"/>
          <p:cNvPicPr preferRelativeResize="0"/>
          <p:nvPr/>
        </p:nvPicPr>
        <p:blipFill>
          <a:blip r:embed="rId3">
            <a:alphaModFix/>
          </a:blip>
          <a:stretch>
            <a:fillRect/>
          </a:stretch>
        </p:blipFill>
        <p:spPr>
          <a:xfrm>
            <a:off x="93775" y="797900"/>
            <a:ext cx="7242651" cy="4345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235825" y="2629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20"/>
              <a:t>Fósiles</a:t>
            </a:r>
            <a:r>
              <a:rPr b="1" lang="en" sz="2620"/>
              <a:t> y Biodiversidad en el Museo</a:t>
            </a:r>
            <a:endParaRPr b="1" sz="2620"/>
          </a:p>
        </p:txBody>
      </p:sp>
      <p:pic>
        <p:nvPicPr>
          <p:cNvPr id="101" name="Google Shape;101;p20" title="Screenshot 2026-07-11 at 12.53.03 PM.png"/>
          <p:cNvPicPr preferRelativeResize="0"/>
          <p:nvPr/>
        </p:nvPicPr>
        <p:blipFill>
          <a:blip r:embed="rId3">
            <a:alphaModFix/>
          </a:blip>
          <a:stretch>
            <a:fillRect/>
          </a:stretch>
        </p:blipFill>
        <p:spPr>
          <a:xfrm>
            <a:off x="68925" y="936400"/>
            <a:ext cx="2362233" cy="3769176"/>
          </a:xfrm>
          <a:prstGeom prst="rect">
            <a:avLst/>
          </a:prstGeom>
          <a:noFill/>
          <a:ln>
            <a:noFill/>
          </a:ln>
        </p:spPr>
      </p:pic>
      <p:pic>
        <p:nvPicPr>
          <p:cNvPr id="102" name="Google Shape;102;p20" title="Screenshot 2026-07-11 at 12.53.44 PM.png"/>
          <p:cNvPicPr preferRelativeResize="0"/>
          <p:nvPr/>
        </p:nvPicPr>
        <p:blipFill>
          <a:blip r:embed="rId4">
            <a:alphaModFix/>
          </a:blip>
          <a:stretch>
            <a:fillRect/>
          </a:stretch>
        </p:blipFill>
        <p:spPr>
          <a:xfrm>
            <a:off x="2545650" y="886025"/>
            <a:ext cx="2126824" cy="3769176"/>
          </a:xfrm>
          <a:prstGeom prst="rect">
            <a:avLst/>
          </a:prstGeom>
          <a:noFill/>
          <a:ln>
            <a:noFill/>
          </a:ln>
        </p:spPr>
      </p:pic>
      <p:pic>
        <p:nvPicPr>
          <p:cNvPr id="103" name="Google Shape;103;p20" title="Screenshot 2026-07-11 at 12.54.22 PM.png"/>
          <p:cNvPicPr preferRelativeResize="0"/>
          <p:nvPr/>
        </p:nvPicPr>
        <p:blipFill>
          <a:blip r:embed="rId5">
            <a:alphaModFix/>
          </a:blip>
          <a:stretch>
            <a:fillRect/>
          </a:stretch>
        </p:blipFill>
        <p:spPr>
          <a:xfrm>
            <a:off x="4723825" y="969937"/>
            <a:ext cx="2183674" cy="3601351"/>
          </a:xfrm>
          <a:prstGeom prst="rect">
            <a:avLst/>
          </a:prstGeom>
          <a:noFill/>
          <a:ln>
            <a:noFill/>
          </a:ln>
        </p:spPr>
      </p:pic>
      <p:pic>
        <p:nvPicPr>
          <p:cNvPr id="104" name="Google Shape;104;p20" title="Screenshot 2026-07-11 at 12.54.38 PM.png"/>
          <p:cNvPicPr preferRelativeResize="0"/>
          <p:nvPr/>
        </p:nvPicPr>
        <p:blipFill>
          <a:blip r:embed="rId6">
            <a:alphaModFix/>
          </a:blip>
          <a:stretch>
            <a:fillRect/>
          </a:stretch>
        </p:blipFill>
        <p:spPr>
          <a:xfrm>
            <a:off x="6907500" y="969939"/>
            <a:ext cx="2054831" cy="36013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171425" y="222900"/>
            <a:ext cx="8520600" cy="107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3100"/>
              <a:t>Collage</a:t>
            </a:r>
            <a:r>
              <a:rPr b="1" lang="en" sz="3100"/>
              <a:t> de Obras de Arte </a:t>
            </a:r>
            <a:r>
              <a:rPr b="1" lang="en" sz="3100"/>
              <a:t>Magnífico</a:t>
            </a:r>
            <a:r>
              <a:rPr b="1" lang="en" sz="3100"/>
              <a:t> </a:t>
            </a:r>
            <a:r>
              <a:rPr b="1" lang="en" sz="3100"/>
              <a:t>Prehistóricos</a:t>
            </a:r>
            <a:endParaRPr b="1" sz="31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